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61" autoAdjust="0"/>
    <p:restoredTop sz="74588" autoAdjust="0"/>
  </p:normalViewPr>
  <p:slideViewPr>
    <p:cSldViewPr showGuides="1">
      <p:cViewPr varScale="1">
        <p:scale>
          <a:sx n="68" d="100"/>
          <a:sy n="68" d="100"/>
        </p:scale>
        <p:origin x="1085" y="62"/>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2020/2/25</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2020/2/25</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80"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控制消息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特定的消息发出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当消息被接收到时特定的动作产生，或者产生其它事件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发送与接收消息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及消息传输与接收时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501"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lang="en-US" altLang="zh-CN" dirty="0">
                <a:latin typeface="+mn-ea"/>
                <a:ea typeface="+mn-ea"/>
              </a:rPr>
              <a:t>Kasun </a:t>
            </a:r>
            <a:r>
              <a:rPr lang="en-US" altLang="zh-CN" dirty="0" err="1">
                <a:latin typeface="+mn-ea"/>
                <a:ea typeface="+mn-ea"/>
              </a:rPr>
              <a:t>Indrasiri</a:t>
            </a:r>
            <a:r>
              <a:rPr lang="en-US" altLang="zh-CN" dirty="0">
                <a:latin typeface="+mn-ea"/>
                <a:ea typeface="+mn-ea"/>
              </a:rPr>
              <a:t> and </a:t>
            </a:r>
            <a:r>
              <a:rPr lang="en-US" altLang="zh-CN" dirty="0" err="1">
                <a:latin typeface="+mn-ea"/>
                <a:ea typeface="+mn-ea"/>
              </a:rPr>
              <a:t>Danesh</a:t>
            </a:r>
            <a:r>
              <a:rPr lang="en-US" altLang="zh-CN" dirty="0">
                <a:latin typeface="+mn-ea"/>
                <a:ea typeface="+mn-ea"/>
              </a:rPr>
              <a:t> </a:t>
            </a:r>
            <a:r>
              <a:rPr lang="en-US" altLang="zh-CN" dirty="0" err="1">
                <a:latin typeface="+mn-ea"/>
                <a:ea typeface="+mn-ea"/>
              </a:rPr>
              <a:t>Kuruppu</a:t>
            </a:r>
            <a:r>
              <a:rPr lang="en-US" altLang="zh-CN" dirty="0">
                <a:latin typeface="+mn-ea"/>
                <a:ea typeface="+mn-ea"/>
              </a:rPr>
              <a:t>, </a:t>
            </a:r>
            <a:r>
              <a:rPr lang="en-US" altLang="zh-CN" dirty="0" err="1">
                <a:latin typeface="+mn-ea"/>
                <a:ea typeface="+mn-ea"/>
              </a:rPr>
              <a:t>gRPC</a:t>
            </a:r>
            <a:r>
              <a:rPr lang="en-US" altLang="zh-CN" dirty="0">
                <a:latin typeface="+mn-ea"/>
                <a:ea typeface="+mn-ea"/>
              </a:rPr>
              <a:t>: Up and Running Building Cloud Native Applications with Go and Java for Docker and Kubernetes, O’Reilly, 2020</a:t>
            </a:r>
            <a:endParaRPr kumimoji="0" lang="zh-CN" altLang="en-US" dirty="0">
              <a:latin typeface="+mn-ea"/>
              <a:ea typeface="+mn-ea"/>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en-US" altLang="zh-CN" sz="2800" dirty="0" err="1">
                <a:solidFill>
                  <a:srgbClr val="000099"/>
                </a:solidFill>
              </a:rPr>
              <a:t>WireShark</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(VS2019 Community)</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教学过程成为增长知识、钻研学术的乐之者之旅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t>
            </a:r>
            <a:r>
              <a:rPr lang="zh-CN" altLang="en-US" sz="2000" dirty="0">
                <a:solidFill>
                  <a:srgbClr val="000099"/>
                </a:solidFill>
                <a:latin typeface="+mn-ea"/>
                <a:ea typeface="+mn-ea"/>
              </a:rPr>
              <a:t>亦称</a:t>
            </a:r>
            <a:r>
              <a:rPr lang="en-US" altLang="zh-CN" sz="2000" dirty="0" err="1">
                <a:solidFill>
                  <a:srgbClr val="000099"/>
                </a:solidFill>
                <a:latin typeface="+mn-ea"/>
                <a:ea typeface="+mn-ea"/>
              </a:rPr>
              <a:t>mai</a:t>
            </a:r>
            <a:r>
              <a:rPr lang="en-US" altLang="zh-CN" sz="2000" dirty="0">
                <a:solidFill>
                  <a:srgbClr val="000099"/>
                </a:solidFill>
                <a:latin typeface="+mn-ea"/>
                <a:ea typeface="+mn-ea"/>
              </a:rPr>
              <a:t>)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i="1" dirty="0">
                <a:latin typeface="+mn-ea"/>
                <a:ea typeface="+mn-ea"/>
              </a:rPr>
              <a:t>: </a:t>
            </a:r>
            <a:r>
              <a:rPr lang="zh-CN" altLang="en-US" sz="2400" i="1" dirty="0">
                <a:latin typeface="+mn-ea"/>
                <a:ea typeface="+mn-ea"/>
              </a:rPr>
              <a:t>链路带宽</a:t>
            </a:r>
            <a:r>
              <a:rPr lang="en-US" altLang="zh-CN" sz="2400" i="1" dirty="0">
                <a:latin typeface="+mn-ea"/>
                <a:ea typeface="+mn-ea"/>
              </a:rPr>
              <a:t>(bps)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i="1" dirty="0">
                <a:latin typeface="+mn-ea"/>
                <a:ea typeface="+mn-ea"/>
              </a:rPr>
              <a:t>: </a:t>
            </a:r>
            <a:r>
              <a:rPr lang="zh-CN" altLang="en-US" sz="2400" i="1" dirty="0">
                <a:latin typeface="+mn-ea"/>
                <a:ea typeface="+mn-ea"/>
              </a:rPr>
              <a:t>分组长度</a:t>
            </a:r>
            <a:r>
              <a:rPr lang="en-US" altLang="zh-CN" sz="2400" i="1" dirty="0">
                <a:latin typeface="+mn-ea"/>
                <a:ea typeface="+mn-ea"/>
              </a:rPr>
              <a:t>(bits)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i="1" dirty="0">
                <a:latin typeface="+mn-ea"/>
                <a:ea typeface="+mn-ea"/>
              </a:rPr>
              <a:t>: </a:t>
            </a:r>
            <a:r>
              <a:rPr lang="zh-CN" altLang="en-US" sz="2400" i="1" dirty="0">
                <a:latin typeface="+mn-ea"/>
                <a:ea typeface="+mn-ea"/>
              </a:rPr>
              <a:t>平均分组到达率</a:t>
            </a:r>
            <a:endParaRPr lang="en-US" altLang="zh-CN" sz="2400" i="1" dirty="0">
              <a:latin typeface="+mn-ea"/>
              <a:ea typeface="+mn-ea"/>
            </a:endParaRP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排队时延</a:t>
            </a:r>
            <a:r>
              <a:rPr lang="en-US" altLang="zh-CN" sz="4000" dirty="0">
                <a:latin typeface="+mj-ea"/>
                <a:ea typeface="+mj-ea"/>
              </a:rPr>
              <a:t> (</a:t>
            </a:r>
            <a:r>
              <a:rPr lang="zh-CN" altLang="en-US" sz="4000" dirty="0">
                <a:latin typeface="+mj-ea"/>
                <a:ea typeface="+mj-ea"/>
              </a:rPr>
              <a:t>重提</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通行密度 </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457131"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dirty="0">
                <a:solidFill>
                  <a:srgbClr val="000099"/>
                </a:solidFill>
                <a:latin typeface="Times New Roman" panose="02020603050405020304" pitchFamily="18" charset="0"/>
                <a:ea typeface="+mn-ea"/>
                <a:cs typeface="Times New Roman" panose="02020603050405020304" pitchFamily="18" charset="0"/>
              </a:rPr>
              <a:t> </a:t>
            </a:r>
            <a:r>
              <a:rPr lang="en-US" altLang="zh-CN" dirty="0">
                <a:solidFill>
                  <a:srgbClr val="000099"/>
                </a:solidFill>
                <a:latin typeface="+mn-ea"/>
                <a:ea typeface="+mn-ea"/>
              </a:rPr>
              <a:t>~ 0: </a:t>
            </a:r>
            <a:r>
              <a:rPr lang="zh-CN" altLang="en-US" dirty="0">
                <a:solidFill>
                  <a:srgbClr val="000099"/>
                </a:solidFill>
                <a:latin typeface="+mn-ea"/>
                <a:ea typeface="+mn-ea"/>
              </a:rPr>
              <a:t>平均排队时延小</a:t>
            </a:r>
            <a:endParaRPr lang="en-US" altLang="zh-CN" dirty="0">
              <a:solidFill>
                <a:srgbClr val="000099"/>
              </a:solidFill>
              <a:latin typeface="+mn-ea"/>
              <a:ea typeface="+mn-ea"/>
            </a:endParaRP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平均排队时延大</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到达的</a:t>
            </a:r>
            <a:r>
              <a:rPr lang="en-US" altLang="zh-CN" dirty="0">
                <a:solidFill>
                  <a:srgbClr val="000099"/>
                </a:solidFill>
                <a:latin typeface="+mn-ea"/>
                <a:ea typeface="+mn-ea"/>
              </a:rPr>
              <a:t> </a:t>
            </a:r>
            <a:r>
              <a:rPr lang="en-US" altLang="ja-JP" dirty="0">
                <a:solidFill>
                  <a:srgbClr val="000099"/>
                </a:solidFill>
                <a:latin typeface="+mn-ea"/>
                <a:ea typeface="+mn-ea"/>
              </a:rPr>
              <a:t>“</a:t>
            </a:r>
            <a:r>
              <a:rPr lang="zh-CN" altLang="en-US" dirty="0">
                <a:solidFill>
                  <a:srgbClr val="000099"/>
                </a:solidFill>
                <a:latin typeface="+mn-ea"/>
                <a:ea typeface="+mn-ea"/>
              </a:rPr>
              <a:t>负载</a:t>
            </a:r>
            <a:r>
              <a:rPr lang="en-US" altLang="ja-JP" dirty="0">
                <a:solidFill>
                  <a:srgbClr val="000099"/>
                </a:solidFill>
                <a:latin typeface="+mn-ea"/>
                <a:ea typeface="+mn-ea"/>
              </a:rPr>
              <a:t>” </a:t>
            </a:r>
            <a:r>
              <a:rPr lang="zh-CN" altLang="en-US" dirty="0">
                <a:solidFill>
                  <a:srgbClr val="000099"/>
                </a:solidFill>
                <a:latin typeface="+mn-ea"/>
                <a:ea typeface="+mn-ea"/>
              </a:rPr>
              <a:t>超过了提供服务的能力</a:t>
            </a:r>
            <a:r>
              <a:rPr lang="en-US" altLang="zh-CN" dirty="0">
                <a:solidFill>
                  <a:srgbClr val="000099"/>
                </a:solidFill>
                <a:latin typeface="+mn-ea"/>
                <a:ea typeface="+mn-ea"/>
              </a:rPr>
              <a:t>, </a:t>
            </a:r>
            <a:r>
              <a:rPr lang="zh-CN" altLang="en-US" dirty="0">
                <a:solidFill>
                  <a:srgbClr val="000099"/>
                </a:solidFill>
                <a:latin typeface="+mn-ea"/>
                <a:ea typeface="+mn-ea"/>
              </a:rPr>
              <a:t>平均时延无穷大</a:t>
            </a:r>
            <a:r>
              <a:rPr lang="en-US" altLang="zh-CN" dirty="0">
                <a:solidFill>
                  <a:srgbClr val="000099"/>
                </a:solidFill>
                <a:latin typeface="+mn-ea"/>
                <a:ea typeface="+mn-ea"/>
              </a:rPr>
              <a:t>!</a:t>
            </a:r>
          </a:p>
        </p:txBody>
      </p:sp>
      <p:sp>
        <p:nvSpPr>
          <p:cNvPr id="105478" name="Rectangle 61"/>
          <p:cNvSpPr>
            <a:spLocks noChangeArrowheads="1"/>
          </p:cNvSpPr>
          <p:nvPr/>
        </p:nvSpPr>
        <p:spPr bwMode="auto">
          <a:xfrm rot="16200000">
            <a:off x="5346848"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平均排队时延</a:t>
            </a:r>
            <a:endParaRPr lang="en-US" altLang="zh-CN" sz="2000" dirty="0">
              <a:solidFill>
                <a:srgbClr val="000099"/>
              </a:solidFill>
              <a:latin typeface="+mn-ea"/>
              <a:ea typeface="+mn-ea"/>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a:t>
            </a:r>
            <a:r>
              <a:rPr lang="en-US" altLang="zh-CN" sz="1800" dirty="0">
                <a:solidFill>
                  <a:srgbClr val="000099"/>
                </a:solidFill>
                <a:latin typeface="+mn-ea"/>
                <a:ea typeface="+mn-ea"/>
              </a:rPr>
              <a:t>~ 0</a:t>
            </a:r>
          </a:p>
        </p:txBody>
      </p:sp>
      <p:sp>
        <p:nvSpPr>
          <p:cNvPr id="105482" name="Text Box 16"/>
          <p:cNvSpPr txBox="1">
            <a:spLocks noChangeArrowheads="1"/>
          </p:cNvSpPr>
          <p:nvPr/>
        </p:nvSpPr>
        <p:spPr bwMode="auto">
          <a:xfrm>
            <a:off x="10714624" y="5425560"/>
            <a:ext cx="1225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-&gt; 1</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17825"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丢包是怎样的</a:t>
            </a:r>
            <a:r>
              <a:rPr lang="en-US" altLang="ja-JP" dirty="0">
                <a:latin typeface="+mn-ea"/>
                <a:ea typeface="+mn-ea"/>
              </a:rPr>
              <a:t>?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提供从源到目的的端到端路径形成的</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2" name="矩形 1">
            <a:extLst>
              <a:ext uri="{FF2B5EF4-FFF2-40B4-BE49-F238E27FC236}">
                <a16:creationId xmlns:a16="http://schemas.microsoft.com/office/drawing/2014/main" id="{7451EE6F-2CEA-47A2-92C3-96C2653A16F3}"/>
              </a:ext>
            </a:extLst>
          </p:cNvPr>
          <p:cNvSpPr/>
          <p:nvPr/>
        </p:nvSpPr>
        <p:spPr>
          <a:xfrm>
            <a:off x="9361136" y="5343756"/>
            <a:ext cx="2131811" cy="369332"/>
          </a:xfrm>
          <a:prstGeom prst="rect">
            <a:avLst/>
          </a:prstGeom>
        </p:spPr>
        <p:txBody>
          <a:bodyPr wrap="square">
            <a:spAutoFit/>
          </a:bodyPr>
          <a:lstStyle/>
          <a:p>
            <a:r>
              <a:rPr lang="zh-CN" altLang="en-US" dirty="0">
                <a:solidFill>
                  <a:srgbClr val="0000FF"/>
                </a:solidFill>
              </a:rPr>
              <a:t>使用</a:t>
            </a:r>
            <a:r>
              <a:rPr lang="en-US" altLang="zh-CN" dirty="0">
                <a:solidFill>
                  <a:srgbClr val="0000FF"/>
                </a:solidFill>
              </a:rPr>
              <a:t>ICMP</a:t>
            </a:r>
            <a:r>
              <a:rPr lang="zh-CN" altLang="en-US" dirty="0">
                <a:solidFill>
                  <a:srgbClr val="0000FF"/>
                </a:solidFill>
              </a:rPr>
              <a:t>协议</a:t>
            </a:r>
            <a:endParaRPr lang="en-US" altLang="zh-CN" dirty="0">
              <a:solidFill>
                <a:srgbClr val="0000FF"/>
              </a:solidFill>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fontScale="90000"/>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分组丢失</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t>
            </a:r>
            <a:r>
              <a:rPr lang="zh-CN" altLang="en-US" dirty="0">
                <a:latin typeface="+mn-ea"/>
                <a:ea typeface="+mn-ea"/>
              </a:rPr>
              <a:t>亦称</a:t>
            </a:r>
            <a:r>
              <a:rPr lang="en-US" altLang="zh-CN" dirty="0">
                <a:latin typeface="+mn-ea"/>
                <a:ea typeface="+mn-ea"/>
              </a:rPr>
              <a:t>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73" name="Text Box 329"/>
          <p:cNvSpPr txBox="1">
            <a:spLocks noChangeArrowheads="1"/>
          </p:cNvSpPr>
          <p:nvPr/>
        </p:nvSpPr>
        <p:spPr bwMode="auto">
          <a:xfrm>
            <a:off x="7113262" y="5048250"/>
            <a:ext cx="1557991"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 </a:t>
            </a:r>
            <a:r>
              <a:rPr lang="en-US" altLang="zh-CN" sz="2000" dirty="0" err="1">
                <a:solidFill>
                  <a:srgbClr val="000099"/>
                </a:solidFill>
                <a:latin typeface="+mn-ea"/>
                <a:ea typeface="+mn-ea"/>
              </a:rPr>
              <a:t>R</a:t>
            </a:r>
            <a:r>
              <a:rPr lang="en-US" altLang="zh-CN" sz="2800" baseline="-25000" dirty="0" err="1">
                <a:solidFill>
                  <a:srgbClr val="000099"/>
                </a:solidFill>
                <a:latin typeface="+mn-ea"/>
                <a:ea typeface="+mn-ea"/>
              </a:rPr>
              <a:t>c</a:t>
            </a:r>
            <a:r>
              <a:rPr lang="en-US" altLang="zh-CN" sz="2000" baseline="-25000" dirty="0">
                <a:solidFill>
                  <a:srgbClr val="000099"/>
                </a:solidFill>
                <a:latin typeface="+mn-ea"/>
                <a:ea typeface="+mn-ea"/>
              </a:rPr>
              <a:t> </a:t>
            </a:r>
            <a:r>
              <a:rPr lang="en-US" altLang="zh-CN" sz="2000" dirty="0">
                <a:solidFill>
                  <a:srgbClr val="000099"/>
                </a:solidFill>
                <a:latin typeface="+mn-ea"/>
                <a:ea typeface="+mn-ea"/>
              </a:rPr>
              <a:t>bits/sec</a:t>
            </a:r>
          </a:p>
        </p:txBody>
      </p:sp>
      <p:sp>
        <p:nvSpPr>
          <p:cNvPr id="113672" name="Text Box 328"/>
          <p:cNvSpPr txBox="1">
            <a:spLocks noChangeArrowheads="1"/>
          </p:cNvSpPr>
          <p:nvPr/>
        </p:nvSpPr>
        <p:spPr bwMode="auto">
          <a:xfrm>
            <a:off x="4327782" y="5040313"/>
            <a:ext cx="1391728" cy="615553"/>
          </a:xfrm>
          <a:prstGeom prst="rect">
            <a:avLst/>
          </a:prstGeom>
          <a:noFill/>
          <a:ln>
            <a:noFill/>
          </a:ln>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链路容量</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R</a:t>
            </a:r>
            <a:r>
              <a:rPr lang="en-US" altLang="zh-CN" sz="2800" baseline="-25000" dirty="0">
                <a:solidFill>
                  <a:srgbClr val="000099"/>
                </a:solidFill>
                <a:latin typeface="+mn-ea"/>
                <a:ea typeface="+mn-ea"/>
              </a:rPr>
              <a:t>s</a:t>
            </a:r>
            <a:r>
              <a:rPr lang="en-US" altLang="zh-CN" sz="2000" baseline="-25000" dirty="0">
                <a:solidFill>
                  <a:srgbClr val="000099"/>
                </a:solidFill>
                <a:latin typeface="+mn-ea"/>
                <a:ea typeface="+mn-ea"/>
              </a:rPr>
              <a:t> </a:t>
            </a:r>
            <a:r>
              <a:rPr lang="zh-CN" altLang="en-US" sz="2000" dirty="0">
                <a:solidFill>
                  <a:srgbClr val="000099"/>
                </a:solidFill>
                <a:latin typeface="+mn-ea"/>
                <a:ea typeface="+mn-ea"/>
              </a:rPr>
              <a:t>比特</a:t>
            </a:r>
            <a:r>
              <a:rPr lang="en-US" altLang="zh-CN" sz="2000" dirty="0">
                <a:solidFill>
                  <a:srgbClr val="000099"/>
                </a:solidFill>
                <a:latin typeface="+mn-ea"/>
                <a:ea typeface="+mn-ea"/>
              </a:rPr>
              <a:t>/</a:t>
            </a:r>
            <a:r>
              <a:rPr lang="zh-CN" altLang="en-US" sz="2000" dirty="0">
                <a:solidFill>
                  <a:srgbClr val="000099"/>
                </a:solidFill>
                <a:latin typeface="+mn-ea"/>
                <a:ea typeface="+mn-ea"/>
              </a:rPr>
              <a:t>秒</a:t>
            </a:r>
            <a:endParaRPr lang="en-US" altLang="zh-CN" sz="2000" dirty="0">
              <a:solidFill>
                <a:srgbClr val="000099"/>
              </a:solidFill>
              <a:latin typeface="+mn-ea"/>
              <a:ea typeface="+mn-ea"/>
            </a:endParaRPr>
          </a:p>
        </p:txBody>
      </p:sp>
      <p:sp>
        <p:nvSpPr>
          <p:cNvPr id="113671" name="Text Box 325"/>
          <p:cNvSpPr txBox="1">
            <a:spLocks noChangeArrowheads="1"/>
          </p:cNvSpPr>
          <p:nvPr/>
        </p:nvSpPr>
        <p:spPr bwMode="auto">
          <a:xfrm>
            <a:off x="1696241" y="5043489"/>
            <a:ext cx="2209716" cy="894467"/>
          </a:xfrm>
          <a:prstGeom prst="rect">
            <a:avLst/>
          </a:prstGeom>
          <a:noFill/>
          <a:ln>
            <a:noFill/>
          </a:ln>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服务端</a:t>
            </a:r>
            <a:r>
              <a:rPr lang="en-US" altLang="zh-CN" sz="2000" dirty="0">
                <a:solidFill>
                  <a:srgbClr val="000099"/>
                </a:solidFill>
                <a:latin typeface="+mn-ea"/>
                <a:ea typeface="+mn-ea"/>
              </a:rPr>
              <a:t>, </a:t>
            </a:r>
            <a:r>
              <a:rPr lang="zh-CN" altLang="en-US" sz="2000" dirty="0">
                <a:solidFill>
                  <a:srgbClr val="000099"/>
                </a:solidFill>
                <a:latin typeface="+mn-ea"/>
                <a:ea typeface="+mn-ea"/>
              </a:rPr>
              <a:t>需要将</a:t>
            </a:r>
            <a:endParaRPr lang="en-US" altLang="zh-CN" sz="2000" dirty="0">
              <a:solidFill>
                <a:srgbClr val="000099"/>
              </a:solidFill>
              <a:latin typeface="+mn-ea"/>
              <a:ea typeface="+mn-ea"/>
            </a:endParaRPr>
          </a:p>
          <a:p>
            <a:pPr algn="ctr">
              <a:lnSpc>
                <a:spcPct val="85000"/>
              </a:lnSpc>
            </a:pPr>
            <a:r>
              <a:rPr lang="en-US" altLang="zh-CN" sz="2000" dirty="0">
                <a:solidFill>
                  <a:srgbClr val="000099"/>
                </a:solidFill>
                <a:latin typeface="+mn-ea"/>
                <a:ea typeface="+mn-ea"/>
              </a:rPr>
              <a:t>F </a:t>
            </a:r>
            <a:r>
              <a:rPr lang="zh-CN" altLang="en-US" sz="2000" dirty="0">
                <a:solidFill>
                  <a:srgbClr val="000099"/>
                </a:solidFill>
                <a:latin typeface="+mn-ea"/>
                <a:ea typeface="+mn-ea"/>
              </a:rPr>
              <a:t>比特长度的文件</a:t>
            </a:r>
            <a:r>
              <a:rPr lang="en-US" altLang="zh-CN" sz="2000" dirty="0">
                <a:solidFill>
                  <a:srgbClr val="000099"/>
                </a:solidFill>
                <a:latin typeface="+mn-ea"/>
                <a:ea typeface="+mn-ea"/>
              </a:rPr>
              <a:t> </a:t>
            </a:r>
          </a:p>
          <a:p>
            <a:pPr algn="ctr">
              <a:lnSpc>
                <a:spcPct val="85000"/>
              </a:lnSpc>
            </a:pPr>
            <a:r>
              <a:rPr lang="zh-CN" altLang="en-US" sz="2000" dirty="0">
                <a:solidFill>
                  <a:srgbClr val="000099"/>
                </a:solidFill>
                <a:latin typeface="+mn-ea"/>
                <a:ea typeface="+mn-ea"/>
              </a:rPr>
              <a:t>发送到客户端</a:t>
            </a:r>
            <a:endParaRPr lang="en-US" altLang="zh-CN" sz="2000" dirty="0">
              <a:solidFill>
                <a:srgbClr val="000099"/>
              </a:solidFill>
              <a:latin typeface="+mn-ea"/>
              <a:ea typeface="+mn-ea"/>
            </a:endParaRPr>
          </a:p>
        </p:txBody>
      </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出入口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跑道降落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18513" cy="2654300"/>
            <a:chOff x="258" y="1214"/>
            <a:chExt cx="5303"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购票</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托运</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登机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起飞</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FF0000"/>
                  </a:solidFill>
                  <a:latin typeface="+mn-ea"/>
                  <a:ea typeface="+mn-ea"/>
                </a:rPr>
                <a:t>票务</a:t>
              </a:r>
              <a:r>
                <a:rPr lang="en-US" altLang="zh-CN" sz="1400" dirty="0">
                  <a:solidFill>
                    <a:srgbClr val="FF0000"/>
                  </a:solidFill>
                  <a:latin typeface="+mn-ea"/>
                  <a:ea typeface="+mn-ea"/>
                </a:rPr>
                <a:t> (</a:t>
              </a:r>
              <a:r>
                <a:rPr lang="zh-CN" altLang="en-US" sz="1400" dirty="0">
                  <a:solidFill>
                    <a:srgbClr val="FF0000"/>
                  </a:solidFill>
                  <a:latin typeface="+mn-ea"/>
                  <a:ea typeface="+mn-ea"/>
                </a:rPr>
                <a:t>投诉</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行李</a:t>
              </a:r>
              <a:r>
                <a:rPr lang="en-US" altLang="zh-CN" sz="1400" dirty="0">
                  <a:solidFill>
                    <a:srgbClr val="FF0000"/>
                  </a:solidFill>
                  <a:latin typeface="+mn-ea"/>
                  <a:ea typeface="+mn-ea"/>
                </a:rPr>
                <a:t> (</a:t>
              </a:r>
              <a:r>
                <a:rPr lang="zh-CN" altLang="en-US" sz="1400" dirty="0">
                  <a:solidFill>
                    <a:srgbClr val="FF0000"/>
                  </a:solidFill>
                  <a:latin typeface="+mn-ea"/>
                  <a:ea typeface="+mn-ea"/>
                </a:rPr>
                <a:t>提取</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出入口</a:t>
              </a:r>
              <a:r>
                <a:rPr lang="en-US" altLang="zh-CN" sz="1400" dirty="0">
                  <a:solidFill>
                    <a:srgbClr val="FF0000"/>
                  </a:solidFill>
                  <a:latin typeface="+mn-ea"/>
                  <a:ea typeface="+mn-ea"/>
                </a:rPr>
                <a:t> (</a:t>
              </a:r>
              <a:r>
                <a:rPr lang="zh-CN" altLang="en-US" sz="1400" dirty="0">
                  <a:solidFill>
                    <a:srgbClr val="FF0000"/>
                  </a:solidFill>
                  <a:latin typeface="+mn-ea"/>
                  <a:ea typeface="+mn-ea"/>
                </a:rPr>
                <a:t>下机</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跑道</a:t>
              </a:r>
              <a:r>
                <a:rPr lang="en-US" altLang="zh-CN" sz="1400" dirty="0">
                  <a:solidFill>
                    <a:srgbClr val="FF0000"/>
                  </a:solidFill>
                  <a:latin typeface="+mn-ea"/>
                  <a:ea typeface="+mn-ea"/>
                </a:rPr>
                <a:t> (</a:t>
              </a:r>
              <a:r>
                <a:rPr lang="zh-CN" altLang="en-US" sz="1400" dirty="0">
                  <a:solidFill>
                    <a:srgbClr val="FF0000"/>
                  </a:solidFill>
                  <a:latin typeface="+mn-ea"/>
                  <a:ea typeface="+mn-ea"/>
                </a:rPr>
                <a:t>降落</a:t>
              </a:r>
              <a:r>
                <a:rPr lang="en-US" altLang="zh-CN" sz="1400" dirty="0">
                  <a:solidFill>
                    <a:srgbClr val="FF0000"/>
                  </a:solidFill>
                  <a:latin typeface="+mn-ea"/>
                  <a:ea typeface="+mn-ea"/>
                </a:rPr>
                <a:t>)</a:t>
              </a:r>
            </a:p>
            <a:p>
              <a:pPr algn="ctr">
                <a:lnSpc>
                  <a:spcPct val="80000"/>
                </a:lnSpc>
              </a:pPr>
              <a:endParaRPr lang="en-US" altLang="zh-CN" sz="1400" dirty="0">
                <a:solidFill>
                  <a:srgbClr val="FF0000"/>
                </a:solidFill>
                <a:latin typeface="+mn-ea"/>
                <a:ea typeface="+mn-ea"/>
              </a:endParaRPr>
            </a:p>
            <a:p>
              <a:pPr algn="ctr">
                <a:lnSpc>
                  <a:spcPct val="80000"/>
                </a:lnSpc>
              </a:pPr>
              <a:r>
                <a:rPr lang="zh-CN" altLang="en-US" sz="1400" dirty="0">
                  <a:solidFill>
                    <a:srgbClr val="FF0000"/>
                  </a:solidFill>
                  <a:latin typeface="+mn-ea"/>
                  <a:ea typeface="+mn-ea"/>
                </a:rPr>
                <a:t>飞行路线规划</a:t>
              </a:r>
              <a:endParaRPr lang="en-US" altLang="zh-CN" sz="1400" dirty="0">
                <a:solidFill>
                  <a:srgbClr val="FF0000"/>
                </a:solidFill>
                <a:latin typeface="+mn-ea"/>
                <a:ea typeface="+mn-ea"/>
              </a:endParaRP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solidFill>
                  <a:srgbClr val="FF0000"/>
                </a:solidFill>
                <a:latin typeface="+mn-ea"/>
                <a:ea typeface="+mn-ea"/>
              </a:endParaRPr>
            </a:p>
          </p:txBody>
        </p:sp>
        <p:sp>
          <p:nvSpPr>
            <p:cNvPr id="122913" name="Text Box 32"/>
            <p:cNvSpPr txBox="1">
              <a:spLocks noChangeArrowheads="1"/>
            </p:cNvSpPr>
            <p:nvPr/>
          </p:nvSpPr>
          <p:spPr bwMode="auto">
            <a:xfrm>
              <a:off x="4762" y="1588"/>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票务</a:t>
              </a:r>
              <a:endParaRPr lang="en-US" altLang="zh-CN" sz="1200" dirty="0">
                <a:solidFill>
                  <a:srgbClr val="0000FF"/>
                </a:solidFill>
                <a:latin typeface="+mn-ea"/>
                <a:ea typeface="+mn-ea"/>
              </a:endParaRPr>
            </a:p>
          </p:txBody>
        </p:sp>
        <p:sp>
          <p:nvSpPr>
            <p:cNvPr id="122914" name="Text Box 33"/>
            <p:cNvSpPr txBox="1">
              <a:spLocks noChangeArrowheads="1"/>
            </p:cNvSpPr>
            <p:nvPr/>
          </p:nvSpPr>
          <p:spPr bwMode="auto">
            <a:xfrm>
              <a:off x="4756" y="1801"/>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行李服务</a:t>
              </a:r>
              <a:endParaRPr lang="en-US" altLang="zh-CN" sz="1200" dirty="0">
                <a:solidFill>
                  <a:srgbClr val="0000FF"/>
                </a:solidFill>
                <a:latin typeface="+mn-ea"/>
                <a:ea typeface="+mn-ea"/>
              </a:endParaRPr>
            </a:p>
          </p:txBody>
        </p:sp>
        <p:sp>
          <p:nvSpPr>
            <p:cNvPr id="122915" name="Text Box 34"/>
            <p:cNvSpPr txBox="1">
              <a:spLocks noChangeArrowheads="1"/>
            </p:cNvSpPr>
            <p:nvPr/>
          </p:nvSpPr>
          <p:spPr bwMode="auto">
            <a:xfrm>
              <a:off x="4762" y="2013"/>
              <a:ext cx="40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出入口</a:t>
              </a:r>
              <a:endParaRPr lang="en-US" altLang="zh-CN" sz="1200" dirty="0">
                <a:solidFill>
                  <a:srgbClr val="0000FF"/>
                </a:solidFill>
                <a:latin typeface="+mn-ea"/>
                <a:ea typeface="+mn-ea"/>
              </a:endParaRPr>
            </a:p>
          </p:txBody>
        </p:sp>
        <p:sp>
          <p:nvSpPr>
            <p:cNvPr id="122916" name="Text Box 35"/>
            <p:cNvSpPr txBox="1">
              <a:spLocks noChangeArrowheads="1"/>
            </p:cNvSpPr>
            <p:nvPr/>
          </p:nvSpPr>
          <p:spPr bwMode="auto">
            <a:xfrm>
              <a:off x="4769" y="2225"/>
              <a:ext cx="31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起降</a:t>
              </a:r>
              <a:endParaRPr lang="en-US" altLang="zh-CN" sz="1200" dirty="0">
                <a:solidFill>
                  <a:srgbClr val="0000FF"/>
                </a:solidFill>
                <a:latin typeface="+mn-ea"/>
                <a:ea typeface="+mn-ea"/>
              </a:endParaRPr>
            </a:p>
          </p:txBody>
        </p:sp>
        <p:sp>
          <p:nvSpPr>
            <p:cNvPr id="122917" name="Text Box 36"/>
            <p:cNvSpPr txBox="1">
              <a:spLocks noChangeArrowheads="1"/>
            </p:cNvSpPr>
            <p:nvPr/>
          </p:nvSpPr>
          <p:spPr bwMode="auto">
            <a:xfrm>
              <a:off x="4727" y="2444"/>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200" dirty="0">
                  <a:solidFill>
                    <a:srgbClr val="0000FF"/>
                  </a:solidFill>
                  <a:latin typeface="+mn-ea"/>
                  <a:ea typeface="+mn-ea"/>
                </a:rPr>
                <a:t>飞行路线</a:t>
              </a:r>
              <a:endParaRPr lang="en-US" altLang="zh-CN" sz="1200" dirty="0">
                <a:solidFill>
                  <a:srgbClr val="0000FF"/>
                </a:solidFill>
                <a:latin typeface="+mn-ea"/>
                <a:ea typeface="+mn-ea"/>
              </a:endParaRP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508942" y="1920875"/>
            <a:ext cx="8002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丢弃了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如果需要的话这些服务程序必须自己实现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Comic Sans MS" panose="030F0702030302020204" pitchFamily="66" charset="0"/>
              </a:rPr>
              <a:t>应用</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表示</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会话</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传输</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网络</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链路</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物理</a:t>
            </a:r>
            <a:endParaRPr lang="en-US" altLang="zh-CN" dirty="0">
              <a:solidFill>
                <a:srgbClr val="0000FF"/>
              </a:solidFill>
              <a:latin typeface="Comic Sans MS" panose="030F0702030302020204" pitchFamily="66" charset="0"/>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上传消息到选中的站点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即时通讯</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9270</TotalTime>
  <Words>6950</Words>
  <Application>Microsoft Office PowerPoint</Application>
  <PresentationFormat>宽屏</PresentationFormat>
  <Paragraphs>1635</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排队时延 (重提)</vt:lpstr>
      <vt:lpstr>“真实的” 互联网时延与路径</vt:lpstr>
      <vt:lpstr>“真实的” 互联网时延, 路径</vt:lpstr>
      <vt:lpstr>“真实的”互联网时延, 路径</vt:lpstr>
      <vt:lpstr>分组丢失</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633</cp:revision>
  <dcterms:created xsi:type="dcterms:W3CDTF">2015-05-07T17:29:00Z</dcterms:created>
  <dcterms:modified xsi:type="dcterms:W3CDTF">2020-02-25T02:18:30Z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